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72" r:id="rId10"/>
    <p:sldId id="268" r:id="rId11"/>
    <p:sldId id="261" r:id="rId12"/>
    <p:sldId id="266" r:id="rId13"/>
    <p:sldId id="267" r:id="rId14"/>
    <p:sldId id="262" r:id="rId15"/>
    <p:sldId id="263" r:id="rId16"/>
    <p:sldId id="264" r:id="rId17"/>
    <p:sldId id="265" r:id="rId1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257196680078222E-2"/>
          <c:y val="5.2081605202046431E-2"/>
          <c:w val="0.93349084058899134"/>
          <c:h val="0.89583678959590718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 1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C72-42A8-894B-D1479F3777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 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DC72-42A8-894B-D1479F3777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 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DC72-42A8-894B-D1479F377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993344"/>
        <c:axId val="488994328"/>
      </c:lineChart>
      <c:catAx>
        <c:axId val="488993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8994328"/>
        <c:crosses val="autoZero"/>
        <c:auto val="1"/>
        <c:lblAlgn val="ctr"/>
        <c:lblOffset val="100"/>
        <c:noMultiLvlLbl val="0"/>
      </c:catAx>
      <c:valAx>
        <c:axId val="488994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899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9A-4998-838E-C3FA8CA0D8E9}"/>
              </c:ext>
            </c:extLst>
          </c:dPt>
          <c:dPt>
            <c:idx val="1"/>
            <c:bubble3D val="0"/>
            <c:explosion val="7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9A-4998-838E-C3FA8CA0D8E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9A-4998-838E-C3FA8CA0D8E9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9A-4998-838E-C3FA8CA0D8E9}"/>
              </c:ext>
            </c:extLst>
          </c:dPt>
          <c:cat>
            <c:strRef>
              <c:f>Sheet1!$A$2:$A$5</c:f>
              <c:strCache>
                <c:ptCount val="4"/>
                <c:pt idx="0">
                  <c:v>1er trim</c:v>
                </c:pt>
                <c:pt idx="1">
                  <c:v>2e trim</c:v>
                </c:pt>
                <c:pt idx="2">
                  <c:v>3e trim</c:v>
                </c:pt>
                <c:pt idx="3">
                  <c:v>4e trim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9A-4998-838E-C3FA8CA0D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6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fr-FR" noProof="0"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A3-4D9A-9903-F72EDB3E5F7E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A3-4D9A-9903-F72EDB3E5F7E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A3-4D9A-9903-F72EDB3E5F7E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DA3-4D9A-9903-F72EDB3E5F7E}"/>
              </c:ext>
            </c:extLst>
          </c:dPt>
          <c:cat>
            <c:strRef>
              <c:f>Sheet1!$A$2:$A$5</c:f>
              <c:strCache>
                <c:ptCount val="4"/>
                <c:pt idx="0">
                  <c:v>1er trim</c:v>
                </c:pt>
                <c:pt idx="1">
                  <c:v>2e trim</c:v>
                </c:pt>
                <c:pt idx="2">
                  <c:v>3e trim</c:v>
                </c:pt>
                <c:pt idx="3">
                  <c:v>4e trim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DA3-4D9A-9903-F72EDB3E5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fr-FR" noProof="0"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F1-4F2A-8F0E-844FFCE28C7D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EF1-4F2A-8F0E-844FFCE28C7D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EF1-4F2A-8F0E-844FFCE28C7D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EF1-4F2A-8F0E-844FFCE28C7D}"/>
              </c:ext>
            </c:extLst>
          </c:dPt>
          <c:cat>
            <c:strRef>
              <c:f>Sheet1!$A$2:$A$5</c:f>
              <c:strCache>
                <c:ptCount val="4"/>
                <c:pt idx="0">
                  <c:v>1er trim</c:v>
                </c:pt>
                <c:pt idx="1">
                  <c:v>2e trim</c:v>
                </c:pt>
                <c:pt idx="2">
                  <c:v>3e trim</c:v>
                </c:pt>
                <c:pt idx="3">
                  <c:v>4e trim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EF1-4F2A-8F0E-844FFCE28C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87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fr-FR" noProof="0"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 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8113761109256413E-2"/>
                  <c:y val="-7.4668394426680483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17A-4A6D-82C6-F825EAA27754}"/>
                </c:ext>
              </c:extLst>
            </c:dLbl>
            <c:dLbl>
              <c:idx val="1"/>
              <c:layout>
                <c:manualLayout>
                  <c:x val="8.5346516767520794E-2"/>
                  <c:y val="-1.12002591640022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17A-4A6D-82C6-F825EAA27754}"/>
                </c:ext>
              </c:extLst>
            </c:dLbl>
            <c:dLbl>
              <c:idx val="2"/>
              <c:layout>
                <c:manualLayout>
                  <c:x val="8.2453414504215103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17A-4A6D-82C6-F825EAA27754}"/>
                </c:ext>
              </c:extLst>
            </c:dLbl>
            <c:dLbl>
              <c:idx val="3"/>
              <c:layout>
                <c:manualLayout>
                  <c:x val="9.1132721294132371E-2"/>
                  <c:y val="-3.7334197213340242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17A-4A6D-82C6-F825EAA277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fr-FR" sz="900" b="0" i="0" u="none" strike="noStrike" kern="1200" baseline="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D9-45B5-B692-B9B8764F91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 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5220658845950625E-2"/>
                  <c:y val="3.7334197213339561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17A-4A6D-82C6-F825EAA27754}"/>
                </c:ext>
              </c:extLst>
            </c:dLbl>
            <c:dLbl>
              <c:idx val="1"/>
              <c:layout>
                <c:manualLayout>
                  <c:x val="8.1006863372562105E-2"/>
                  <c:y val="-6.8445237539232397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17A-4A6D-82C6-F825EAA27754}"/>
                </c:ext>
              </c:extLst>
            </c:dLbl>
            <c:dLbl>
              <c:idx val="2"/>
              <c:layout>
                <c:manualLayout>
                  <c:x val="7.9560312240909314E-2"/>
                  <c:y val="6.8445237539232397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17A-4A6D-82C6-F825EAA27754}"/>
                </c:ext>
              </c:extLst>
            </c:dLbl>
            <c:dLbl>
              <c:idx val="3"/>
              <c:layout>
                <c:manualLayout>
                  <c:x val="8.9686170162479484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17A-4A6D-82C6-F825EAA277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fr-FR" sz="900" b="0" i="0" u="none" strike="noStrike" kern="1200" baseline="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D9-45B5-B692-B9B8764F91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 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0881005450991935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17A-4A6D-82C6-F825EAA27754}"/>
                </c:ext>
              </c:extLst>
            </c:dLbl>
            <c:dLbl>
              <c:idx val="1"/>
              <c:layout>
                <c:manualLayout>
                  <c:x val="7.3774107714297668E-2"/>
                  <c:y val="-6.8445237539232397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A-4A6D-82C6-F825EAA27754}"/>
                </c:ext>
              </c:extLst>
            </c:dLbl>
            <c:dLbl>
              <c:idx val="2"/>
              <c:layout>
                <c:manualLayout>
                  <c:x val="7.2327556582644822E-2"/>
                  <c:y val="-1.120025916400207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17A-4A6D-82C6-F825EAA27754}"/>
                </c:ext>
              </c:extLst>
            </c:dLbl>
            <c:dLbl>
              <c:idx val="3"/>
              <c:layout>
                <c:manualLayout>
                  <c:x val="8.2453414504215214E-2"/>
                  <c:y val="-3.7334197213340584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7A-4A6D-82C6-F825EAA277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fr-FR" sz="900" b="0" i="0" u="none" strike="noStrike" kern="1200" baseline="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D9-45B5-B692-B9B8764F919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65"/>
        <c:overlap val="100"/>
        <c:axId val="562068496"/>
        <c:axId val="562072104"/>
      </c:barChart>
      <c:catAx>
        <c:axId val="56206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900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2072104"/>
        <c:crosses val="autoZero"/>
        <c:auto val="1"/>
        <c:lblAlgn val="ctr"/>
        <c:lblOffset val="100"/>
        <c:noMultiLvlLbl val="0"/>
      </c:catAx>
      <c:valAx>
        <c:axId val="562072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206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fr-FR" sz="900" noProof="0">
          <a:solidFill>
            <a:schemeClr val="bg1"/>
          </a:solidFill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CEBA85-264B-4A98-A66C-68A9890A30A6}" type="datetime1">
              <a:rPr lang="fr-FR" smtClean="0"/>
              <a:t>08/12/2022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10B77D-D561-4A25-8C29-51CAB365AE4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57F55-8004-4B98-A53C-B2F0D01AB59E}" type="datetime1">
              <a:rPr lang="fr-FR" smtClean="0"/>
              <a:pPr/>
              <a:t>08/12/2022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383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216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860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608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075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0266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4440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1245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031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076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16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15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512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6797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684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5681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140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votre photo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endParaRPr lang="fr-FR" sz="1000" noProof="1">
              <a:latin typeface="Tw Cen MT" panose="020B0602020104020603" pitchFamily="34" charset="0"/>
            </a:endParaRP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 rtlCol="0"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7" name="Graphique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5580000" cy="450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Col droite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3200" y="1620000"/>
            <a:ext cx="5580000" cy="450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s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8" name="Sous-titr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Espace réservé d’image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 rtlCol="0"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8" name="Graphisme 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6992936" cy="450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6992936" cy="450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8" name="Espace réservé d’image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9" name="Espace réservé d’image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10" name="Espace réservé d’image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11" name="Espace réservé d’image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12" name="Espace réservé d’image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980000"/>
            <a:ext cx="5580000" cy="414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13" name="En-tête gauche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 rtlCol="0"/>
          <a:lstStyle>
            <a:lvl1pPr marL="0" indent="0">
              <a:buNone/>
              <a:defRPr b="1"/>
            </a:lvl1pPr>
          </a:lstStyle>
          <a:p>
            <a:pPr lvl="0" rtl="0"/>
            <a:r>
              <a:rPr lang="fr-FR" noProof="0" dirty="0"/>
              <a:t>Comparer A</a:t>
            </a:r>
          </a:p>
        </p:txBody>
      </p:sp>
      <p:sp>
        <p:nvSpPr>
          <p:cNvPr id="4" name="Col droite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3200" y="1980000"/>
            <a:ext cx="5580000" cy="414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15" name="En-tête droit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 rtlCol="0"/>
          <a:lstStyle>
            <a:lvl1pPr marL="0" indent="0">
              <a:buNone/>
              <a:defRPr b="1"/>
            </a:lvl1pPr>
          </a:lstStyle>
          <a:p>
            <a:pPr lvl="0" rtl="0"/>
            <a:r>
              <a:rPr lang="fr-FR" noProof="0" dirty="0"/>
              <a:t>Comparer B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0" name="Légende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 dirty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Insérer votre vidéo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 dirty="0"/>
              <a:t>Placez la légende de votre photo ici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épar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Espace réservé d’image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votre photo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Merci</a:t>
            </a:r>
          </a:p>
        </p:txBody>
      </p:sp>
      <p:sp>
        <p:nvSpPr>
          <p:cNvPr id="18" name="Graphisme 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fr-FR" dirty="0"/>
          </a:p>
        </p:txBody>
      </p:sp>
      <p:sp>
        <p:nvSpPr>
          <p:cNvPr id="15" name="Nom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6" name="E-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rtlCol="0"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dirty="0"/>
              <a:t>E-mail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 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endParaRPr lang="fr-FR" sz="1000" noProof="1">
              <a:latin typeface="Tw Cen MT" panose="020B0602020104020603" pitchFamily="34" charset="0"/>
            </a:endParaRP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0" name="Sous-titr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11473200" cy="450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r>
              <a:rPr lang="fr-FR" sz="1000" noProof="1">
                <a:latin typeface="+mn-lt"/>
              </a:rPr>
              <a:t>Jens Martensson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mth-NxB9Kc?feature=oembed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1.</a:t>
            </a:r>
            <a:br>
              <a:rPr lang="fr-FR" dirty="0"/>
            </a:br>
            <a:r>
              <a:rPr lang="fr-FR" dirty="0"/>
              <a:t>Comment prendre du recul et lâcher prise peut diminuer le stress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noProof="1"/>
              <a:t>(sur soi, son travail et les autres)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sme 8" descr="contour de radar spatial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pic>
        <p:nvPicPr>
          <p:cNvPr id="9" name="Espace réservé d’image 8" descr="Personne en combinaison spatiale dans un vaisseau spatial">
            <a:extLst>
              <a:ext uri="{FF2B5EF4-FFF2-40B4-BE49-F238E27FC236}">
                <a16:creationId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1.</a:t>
            </a:r>
            <a:br>
              <a:rPr lang="fr-FR" dirty="0"/>
            </a:br>
            <a:r>
              <a:rPr lang="fr-FR" dirty="0"/>
              <a:t>Comment être moins exigeant peut diminuer le stress ?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sme 8" descr="contour de radar spatial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pic>
        <p:nvPicPr>
          <p:cNvPr id="9" name="Espace réservé d’image 8" descr="Personne en combinaison spatiale dans un vaisseau spatial">
            <a:extLst>
              <a:ext uri="{FF2B5EF4-FFF2-40B4-BE49-F238E27FC236}">
                <a16:creationId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BD9535D-3308-46EF-A582-623A2F2F3D3D}"/>
              </a:ext>
            </a:extLst>
          </p:cNvPr>
          <p:cNvSpPr txBox="1"/>
          <p:nvPr/>
        </p:nvSpPr>
        <p:spPr>
          <a:xfrm>
            <a:off x="8149701" y="3737499"/>
            <a:ext cx="375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(avec soi et les autres)</a:t>
            </a:r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Graphiques et diagrammes</a:t>
            </a:r>
          </a:p>
        </p:txBody>
      </p:sp>
      <p:sp>
        <p:nvSpPr>
          <p:cNvPr id="3" name="Rectangle 2" descr="Légende">
            <a:extLst>
              <a:ext uri="{FF2B5EF4-FFF2-40B4-BE49-F238E27FC236}">
                <a16:creationId xmlns:a16="http://schemas.microsoft.com/office/drawing/2014/main" id="{7D64EECE-959D-459E-BAFC-4E6C13A0D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04081" y="6308667"/>
            <a:ext cx="43879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21" name="Groupe 20" descr="Graphique linéaire">
            <a:extLst>
              <a:ext uri="{FF2B5EF4-FFF2-40B4-BE49-F238E27FC236}">
                <a16:creationId xmlns:a16="http://schemas.microsoft.com/office/drawing/2014/main" id="{5B4DBA8F-5BE8-408F-9E5D-87EF2EFA3971}"/>
              </a:ext>
            </a:extLst>
          </p:cNvPr>
          <p:cNvGrpSpPr/>
          <p:nvPr/>
        </p:nvGrpSpPr>
        <p:grpSpPr>
          <a:xfrm>
            <a:off x="373030" y="622570"/>
            <a:ext cx="11445940" cy="5938088"/>
            <a:chOff x="99757" y="9487301"/>
            <a:chExt cx="2686621" cy="2682329"/>
          </a:xfrm>
        </p:grpSpPr>
        <p:graphicFrame>
          <p:nvGraphicFramePr>
            <p:cNvPr id="22" name="Graphique 21">
              <a:extLst>
                <a:ext uri="{FF2B5EF4-FFF2-40B4-BE49-F238E27FC236}">
                  <a16:creationId xmlns:a16="http://schemas.microsoft.com/office/drawing/2014/main" id="{E2AB20BC-4C16-4806-B45D-96781D18CCD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41022529"/>
                </p:ext>
              </p:extLst>
            </p:nvPr>
          </p:nvGraphicFramePr>
          <p:xfrm>
            <a:off x="99757" y="9487301"/>
            <a:ext cx="2673316" cy="26823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3" name="Légende : Flèche courbée 22">
              <a:extLst>
                <a:ext uri="{FF2B5EF4-FFF2-40B4-BE49-F238E27FC236}">
                  <a16:creationId xmlns:a16="http://schemas.microsoft.com/office/drawing/2014/main" id="{9E073015-5DAD-4D34-9FF4-D7E34B0150C0}"/>
                </a:ext>
              </a:extLst>
            </p:cNvPr>
            <p:cNvSpPr/>
            <p:nvPr/>
          </p:nvSpPr>
          <p:spPr>
            <a:xfrm flipH="1">
              <a:off x="1003220" y="10072261"/>
              <a:ext cx="607731" cy="228287"/>
            </a:xfrm>
            <a:prstGeom prst="borderCallout2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+mj-lt"/>
                </a:rPr>
                <a:t>2Md €</a:t>
              </a:r>
            </a:p>
          </p:txBody>
        </p:sp>
        <p:sp>
          <p:nvSpPr>
            <p:cNvPr id="24" name="Zone de texte 23">
              <a:extLst>
                <a:ext uri="{FF2B5EF4-FFF2-40B4-BE49-F238E27FC236}">
                  <a16:creationId xmlns:a16="http://schemas.microsoft.com/office/drawing/2014/main" id="{7B21AA84-6D52-4D75-82C7-48A99FC834ED}"/>
                </a:ext>
              </a:extLst>
            </p:cNvPr>
            <p:cNvSpPr txBox="1"/>
            <p:nvPr/>
          </p:nvSpPr>
          <p:spPr>
            <a:xfrm>
              <a:off x="19082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fr-FR" sz="1200" dirty="0">
                  <a:latin typeface="+mj-lt"/>
                  <a:cs typeface="Arial" panose="020B0604020202020204" pitchFamily="34" charset="0"/>
                </a:rPr>
                <a:t>20AA</a:t>
              </a:r>
            </a:p>
          </p:txBody>
        </p:sp>
        <p:sp>
          <p:nvSpPr>
            <p:cNvPr id="25" name="Zone de texte 24">
              <a:extLst>
                <a:ext uri="{FF2B5EF4-FFF2-40B4-BE49-F238E27FC236}">
                  <a16:creationId xmlns:a16="http://schemas.microsoft.com/office/drawing/2014/main" id="{22B5BAC7-89D5-41D2-A1E1-F0CA75077EA0}"/>
                </a:ext>
              </a:extLst>
            </p:cNvPr>
            <p:cNvSpPr txBox="1"/>
            <p:nvPr/>
          </p:nvSpPr>
          <p:spPr>
            <a:xfrm>
              <a:off x="202006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fr-FR" sz="1200" dirty="0">
                  <a:latin typeface="+mj-lt"/>
                  <a:cs typeface="Arial" panose="020B0604020202020204" pitchFamily="34" charset="0"/>
                </a:rPr>
                <a:t>20AA</a:t>
              </a:r>
            </a:p>
          </p:txBody>
        </p:sp>
      </p:grpSp>
      <p:grpSp>
        <p:nvGrpSpPr>
          <p:cNvPr id="27" name="Groupe 26" descr="Légende">
            <a:extLst>
              <a:ext uri="{FF2B5EF4-FFF2-40B4-BE49-F238E27FC236}">
                <a16:creationId xmlns:a16="http://schemas.microsoft.com/office/drawing/2014/main" id="{185941C3-F2C4-4ED9-8CCB-E54367B26F03}"/>
              </a:ext>
            </a:extLst>
          </p:cNvPr>
          <p:cNvGrpSpPr/>
          <p:nvPr/>
        </p:nvGrpSpPr>
        <p:grpSpPr>
          <a:xfrm>
            <a:off x="8665608" y="6398736"/>
            <a:ext cx="3140332" cy="189195"/>
            <a:chOff x="463230" y="14650847"/>
            <a:chExt cx="3140332" cy="189195"/>
          </a:xfrm>
        </p:grpSpPr>
        <p:sp>
          <p:nvSpPr>
            <p:cNvPr id="28" name="Zone de texte 27">
              <a:extLst>
                <a:ext uri="{FF2B5EF4-FFF2-40B4-BE49-F238E27FC236}">
                  <a16:creationId xmlns:a16="http://schemas.microsoft.com/office/drawing/2014/main" id="{12950859-3B08-45AC-9183-884B944FF29D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fr-FR" sz="1200" dirty="0">
                  <a:latin typeface="+mj-lt"/>
                </a:rPr>
                <a:t>Données A</a:t>
              </a:r>
            </a:p>
          </p:txBody>
        </p:sp>
        <p:sp>
          <p:nvSpPr>
            <p:cNvPr id="29" name="Zone de texte 28">
              <a:extLst>
                <a:ext uri="{FF2B5EF4-FFF2-40B4-BE49-F238E27FC236}">
                  <a16:creationId xmlns:a16="http://schemas.microsoft.com/office/drawing/2014/main" id="{5A6B008C-B746-4D4D-8F60-B368B8FAEA1A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fr-FR" sz="1200" dirty="0">
                  <a:latin typeface="+mj-lt"/>
                </a:rPr>
                <a:t>Données B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D1BF27-2213-45CE-A667-788F7924C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F87B6B-A885-4EEB-8E55-6E1DA1BD0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B4B2BC6-FC0E-4408-9491-47D196A5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Zone de texte 32">
              <a:extLst>
                <a:ext uri="{FF2B5EF4-FFF2-40B4-BE49-F238E27FC236}">
                  <a16:creationId xmlns:a16="http://schemas.microsoft.com/office/drawing/2014/main" id="{F7BC13C6-1FE2-4F17-B99D-CC390711E793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fr-FR" sz="1200" dirty="0">
                  <a:latin typeface="+mj-lt"/>
                </a:rPr>
                <a:t>Données C</a:t>
              </a: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Graphiques et diagrammes 1</a:t>
            </a:r>
          </a:p>
        </p:txBody>
      </p:sp>
      <p:graphicFrame>
        <p:nvGraphicFramePr>
          <p:cNvPr id="18" name="Graphique 17" descr="Graphique en anneau">
            <a:extLst>
              <a:ext uri="{FF2B5EF4-FFF2-40B4-BE49-F238E27FC236}">
                <a16:creationId xmlns:a16="http://schemas.microsoft.com/office/drawing/2014/main" id="{95E0F230-CBF8-4378-9371-069916E16F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131098"/>
              </p:ext>
            </p:extLst>
          </p:nvPr>
        </p:nvGraphicFramePr>
        <p:xfrm>
          <a:off x="1525725" y="1364254"/>
          <a:ext cx="3567113" cy="3829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Zone de texte 19">
            <a:extLst>
              <a:ext uri="{FF2B5EF4-FFF2-40B4-BE49-F238E27FC236}">
                <a16:creationId xmlns:a16="http://schemas.microsoft.com/office/drawing/2014/main" id="{32FE7D4A-25DC-4348-9EFC-DC269600AB43}"/>
              </a:ext>
            </a:extLst>
          </p:cNvPr>
          <p:cNvSpPr txBox="1"/>
          <p:nvPr/>
        </p:nvSpPr>
        <p:spPr>
          <a:xfrm>
            <a:off x="2108505" y="2925268"/>
            <a:ext cx="2323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24%</a:t>
            </a:r>
          </a:p>
        </p:txBody>
      </p:sp>
      <p:sp>
        <p:nvSpPr>
          <p:cNvPr id="19" name="Zone de texte 18">
            <a:extLst>
              <a:ext uri="{FF2B5EF4-FFF2-40B4-BE49-F238E27FC236}">
                <a16:creationId xmlns:a16="http://schemas.microsoft.com/office/drawing/2014/main" id="{53BC2CCA-F48A-42FF-9173-231B93CCDF4A}"/>
              </a:ext>
            </a:extLst>
          </p:cNvPr>
          <p:cNvSpPr txBox="1"/>
          <p:nvPr/>
        </p:nvSpPr>
        <p:spPr>
          <a:xfrm>
            <a:off x="1890680" y="4998020"/>
            <a:ext cx="2837206" cy="307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fr-F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fr-FR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ipsum dolor sit amet.</a:t>
            </a:r>
          </a:p>
        </p:txBody>
      </p:sp>
      <p:graphicFrame>
        <p:nvGraphicFramePr>
          <p:cNvPr id="11" name="Graphique 10" descr="Graphique en anneau">
            <a:extLst>
              <a:ext uri="{FF2B5EF4-FFF2-40B4-BE49-F238E27FC236}">
                <a16:creationId xmlns:a16="http://schemas.microsoft.com/office/drawing/2014/main" id="{457796DB-F404-449D-AF4F-D2DF57F02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687243"/>
              </p:ext>
            </p:extLst>
          </p:nvPr>
        </p:nvGraphicFramePr>
        <p:xfrm>
          <a:off x="6025564" y="2396967"/>
          <a:ext cx="2013541" cy="2161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Zone de texte 12">
            <a:extLst>
              <a:ext uri="{FF2B5EF4-FFF2-40B4-BE49-F238E27FC236}">
                <a16:creationId xmlns:a16="http://schemas.microsoft.com/office/drawing/2014/main" id="{3C8183E4-4ABF-4982-944F-E5641B481284}"/>
              </a:ext>
            </a:extLst>
          </p:cNvPr>
          <p:cNvSpPr txBox="1"/>
          <p:nvPr/>
        </p:nvSpPr>
        <p:spPr>
          <a:xfrm>
            <a:off x="6376589" y="3247079"/>
            <a:ext cx="131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60%</a:t>
            </a:r>
          </a:p>
        </p:txBody>
      </p:sp>
      <p:sp>
        <p:nvSpPr>
          <p:cNvPr id="12" name="Zone de texte 11">
            <a:extLst>
              <a:ext uri="{FF2B5EF4-FFF2-40B4-BE49-F238E27FC236}">
                <a16:creationId xmlns:a16="http://schemas.microsoft.com/office/drawing/2014/main" id="{493C1DD3-625D-493B-A70D-884EA6E242AD}"/>
              </a:ext>
            </a:extLst>
          </p:cNvPr>
          <p:cNvSpPr txBox="1"/>
          <p:nvPr/>
        </p:nvSpPr>
        <p:spPr>
          <a:xfrm>
            <a:off x="6009620" y="4457618"/>
            <a:ext cx="2124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fr-FR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ipsum dolor sit amet.</a:t>
            </a:r>
          </a:p>
        </p:txBody>
      </p:sp>
      <p:graphicFrame>
        <p:nvGraphicFramePr>
          <p:cNvPr id="14" name="Graphique 13" descr="Graphique en anneau">
            <a:extLst>
              <a:ext uri="{FF2B5EF4-FFF2-40B4-BE49-F238E27FC236}">
                <a16:creationId xmlns:a16="http://schemas.microsoft.com/office/drawing/2014/main" id="{D8E29E61-CD6B-43C4-BAF5-D72045A07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961118"/>
              </p:ext>
            </p:extLst>
          </p:nvPr>
        </p:nvGraphicFramePr>
        <p:xfrm>
          <a:off x="8652735" y="2396967"/>
          <a:ext cx="2013541" cy="2161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Zone de texte 15">
            <a:extLst>
              <a:ext uri="{FF2B5EF4-FFF2-40B4-BE49-F238E27FC236}">
                <a16:creationId xmlns:a16="http://schemas.microsoft.com/office/drawing/2014/main" id="{E720B77E-90DB-48CA-9C46-3A16BA5F1367}"/>
              </a:ext>
            </a:extLst>
          </p:cNvPr>
          <p:cNvSpPr txBox="1"/>
          <p:nvPr/>
        </p:nvSpPr>
        <p:spPr>
          <a:xfrm>
            <a:off x="9003760" y="3247079"/>
            <a:ext cx="131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65%</a:t>
            </a:r>
          </a:p>
        </p:txBody>
      </p:sp>
      <p:sp>
        <p:nvSpPr>
          <p:cNvPr id="15" name="Zone de texte 14">
            <a:extLst>
              <a:ext uri="{FF2B5EF4-FFF2-40B4-BE49-F238E27FC236}">
                <a16:creationId xmlns:a16="http://schemas.microsoft.com/office/drawing/2014/main" id="{09FC08DF-62AF-497C-A262-2D106D7365BD}"/>
              </a:ext>
            </a:extLst>
          </p:cNvPr>
          <p:cNvSpPr txBox="1"/>
          <p:nvPr/>
        </p:nvSpPr>
        <p:spPr>
          <a:xfrm>
            <a:off x="8829499" y="4451052"/>
            <a:ext cx="19599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fr-FR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ipsum dolor sit amet.</a:t>
            </a:r>
          </a:p>
        </p:txBody>
      </p:sp>
      <p:sp>
        <p:nvSpPr>
          <p:cNvPr id="3" name="Rectangle 2" descr="Légende">
            <a:extLst>
              <a:ext uri="{FF2B5EF4-FFF2-40B4-BE49-F238E27FC236}">
                <a16:creationId xmlns:a16="http://schemas.microsoft.com/office/drawing/2014/main" id="{7D64EECE-959D-459E-BAFC-4E6C13A0D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04081" y="6308667"/>
            <a:ext cx="43879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27" name="Groupe 26" descr="Légende">
            <a:extLst>
              <a:ext uri="{FF2B5EF4-FFF2-40B4-BE49-F238E27FC236}">
                <a16:creationId xmlns:a16="http://schemas.microsoft.com/office/drawing/2014/main" id="{185941C3-F2C4-4ED9-8CCB-E54367B26F03}"/>
              </a:ext>
            </a:extLst>
          </p:cNvPr>
          <p:cNvGrpSpPr/>
          <p:nvPr/>
        </p:nvGrpSpPr>
        <p:grpSpPr>
          <a:xfrm>
            <a:off x="8665608" y="6398736"/>
            <a:ext cx="3140332" cy="189195"/>
            <a:chOff x="463230" y="14650847"/>
            <a:chExt cx="3140332" cy="189195"/>
          </a:xfrm>
        </p:grpSpPr>
        <p:sp>
          <p:nvSpPr>
            <p:cNvPr id="28" name="Zone de texte 27">
              <a:extLst>
                <a:ext uri="{FF2B5EF4-FFF2-40B4-BE49-F238E27FC236}">
                  <a16:creationId xmlns:a16="http://schemas.microsoft.com/office/drawing/2014/main" id="{12950859-3B08-45AC-9183-884B944FF29D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fr-FR" sz="1200" dirty="0">
                  <a:latin typeface="+mj-lt"/>
                </a:rPr>
                <a:t>Données A</a:t>
              </a:r>
              <a:endParaRPr lang="fr-FR" sz="1200" noProof="1">
                <a:latin typeface="+mj-lt"/>
              </a:endParaRPr>
            </a:p>
          </p:txBody>
        </p:sp>
        <p:sp>
          <p:nvSpPr>
            <p:cNvPr id="29" name="Zone de texte 28">
              <a:extLst>
                <a:ext uri="{FF2B5EF4-FFF2-40B4-BE49-F238E27FC236}">
                  <a16:creationId xmlns:a16="http://schemas.microsoft.com/office/drawing/2014/main" id="{5A6B008C-B746-4D4D-8F60-B368B8FAEA1A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fr-FR" sz="1200" dirty="0">
                  <a:latin typeface="+mj-lt"/>
                </a:rPr>
                <a:t>Données B</a:t>
              </a:r>
              <a:endParaRPr lang="fr-FR" sz="1200" noProof="1"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D1BF27-2213-45CE-A667-788F7924C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F87B6B-A885-4EEB-8E55-6E1DA1BD0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B4B2BC6-FC0E-4408-9491-47D196A5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Zone de texte 32">
              <a:extLst>
                <a:ext uri="{FF2B5EF4-FFF2-40B4-BE49-F238E27FC236}">
                  <a16:creationId xmlns:a16="http://schemas.microsoft.com/office/drawing/2014/main" id="{F7BC13C6-1FE2-4F17-B99D-CC390711E793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fr-FR" sz="1200" dirty="0">
                  <a:latin typeface="+mj-lt"/>
                </a:rPr>
                <a:t>Données C</a:t>
              </a:r>
              <a:endParaRPr lang="fr-FR" sz="1200" noProof="1">
                <a:latin typeface="+mj-lt"/>
              </a:endParaRP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8277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Graphiques et diagrammes 2</a:t>
            </a:r>
          </a:p>
        </p:txBody>
      </p:sp>
      <p:graphicFrame>
        <p:nvGraphicFramePr>
          <p:cNvPr id="26" name="Graphique 25" descr="Graphiques à barres empilées">
            <a:extLst>
              <a:ext uri="{FF2B5EF4-FFF2-40B4-BE49-F238E27FC236}">
                <a16:creationId xmlns:a16="http://schemas.microsoft.com/office/drawing/2014/main" id="{C4453A4D-BABF-4BF7-884F-5F698B616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669222"/>
              </p:ext>
            </p:extLst>
          </p:nvPr>
        </p:nvGraphicFramePr>
        <p:xfrm>
          <a:off x="366894" y="1011676"/>
          <a:ext cx="11458213" cy="4679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 descr="Légende">
            <a:extLst>
              <a:ext uri="{FF2B5EF4-FFF2-40B4-BE49-F238E27FC236}">
                <a16:creationId xmlns:a16="http://schemas.microsoft.com/office/drawing/2014/main" id="{7D64EECE-959D-459E-BAFC-4E6C13A0D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04081" y="6308667"/>
            <a:ext cx="43879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27" name="Groupe 26" descr="Légende">
            <a:extLst>
              <a:ext uri="{FF2B5EF4-FFF2-40B4-BE49-F238E27FC236}">
                <a16:creationId xmlns:a16="http://schemas.microsoft.com/office/drawing/2014/main" id="{185941C3-F2C4-4ED9-8CCB-E54367B26F03}"/>
              </a:ext>
            </a:extLst>
          </p:cNvPr>
          <p:cNvGrpSpPr/>
          <p:nvPr/>
        </p:nvGrpSpPr>
        <p:grpSpPr>
          <a:xfrm>
            <a:off x="8665608" y="6398736"/>
            <a:ext cx="3140332" cy="189195"/>
            <a:chOff x="463230" y="14650847"/>
            <a:chExt cx="3140332" cy="189195"/>
          </a:xfrm>
        </p:grpSpPr>
        <p:sp>
          <p:nvSpPr>
            <p:cNvPr id="28" name="Zone de texte 27">
              <a:extLst>
                <a:ext uri="{FF2B5EF4-FFF2-40B4-BE49-F238E27FC236}">
                  <a16:creationId xmlns:a16="http://schemas.microsoft.com/office/drawing/2014/main" id="{12950859-3B08-45AC-9183-884B944FF29D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fr-FR" sz="1200" dirty="0">
                  <a:latin typeface="+mj-lt"/>
                </a:rPr>
                <a:t>Données A</a:t>
              </a:r>
            </a:p>
          </p:txBody>
        </p:sp>
        <p:sp>
          <p:nvSpPr>
            <p:cNvPr id="29" name="Zone de texte 28">
              <a:extLst>
                <a:ext uri="{FF2B5EF4-FFF2-40B4-BE49-F238E27FC236}">
                  <a16:creationId xmlns:a16="http://schemas.microsoft.com/office/drawing/2014/main" id="{5A6B008C-B746-4D4D-8F60-B368B8FAEA1A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fr-FR" sz="1200" dirty="0">
                  <a:latin typeface="+mj-lt"/>
                </a:rPr>
                <a:t>Données B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D1BF27-2213-45CE-A667-788F7924C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F87B6B-A885-4EEB-8E55-6E1DA1BD0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B4B2BC6-FC0E-4408-9491-47D196A5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Zone de texte 32">
              <a:extLst>
                <a:ext uri="{FF2B5EF4-FFF2-40B4-BE49-F238E27FC236}">
                  <a16:creationId xmlns:a16="http://schemas.microsoft.com/office/drawing/2014/main" id="{F7BC13C6-1FE2-4F17-B99D-CC390711E793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fr-FR" sz="1200" dirty="0">
                  <a:latin typeface="+mj-lt"/>
                </a:rPr>
                <a:t>Données C</a:t>
              </a: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61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Tableau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9FCC47DD-1ED1-4C1A-B2C6-47E2803D6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444343"/>
              </p:ext>
            </p:extLst>
          </p:nvPr>
        </p:nvGraphicFramePr>
        <p:xfrm>
          <a:off x="1003446" y="1455887"/>
          <a:ext cx="10185108" cy="33517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063854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3060627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3060627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</a:tblGrid>
              <a:tr h="670346">
                <a:tc>
                  <a:txBody>
                    <a:bodyPr/>
                    <a:lstStyle/>
                    <a:p>
                      <a:pPr algn="l" rtl="0" fontAlgn="b"/>
                      <a:endParaRPr lang="fr-FR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348480" marR="110642" marT="60853" marB="60853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TITRE COLONNE UN</a:t>
                      </a:r>
                    </a:p>
                  </a:txBody>
                  <a:tcPr marL="110642" marR="110642" marT="60853" marB="6085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TITRE COLONNE DEUX</a:t>
                      </a:r>
                    </a:p>
                  </a:txBody>
                  <a:tcPr marL="110642" marR="110642" marT="60853" marB="6085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670346"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Lorem</a:t>
                      </a:r>
                      <a:r>
                        <a:rPr lang="fr-FR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fr-FR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Ipsum</a:t>
                      </a:r>
                      <a:r>
                        <a:rPr lang="fr-FR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fr-FR" sz="18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Dolor Sit Amet</a:t>
                      </a:r>
                    </a:p>
                  </a:txBody>
                  <a:tcPr marL="348480" marR="110642" marT="60853" marB="60853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5 000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40 000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670346"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8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Consectetur Adipiscing Elit</a:t>
                      </a:r>
                    </a:p>
                  </a:txBody>
                  <a:tcPr marL="348480" marR="110642" marT="60853" marB="60853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50 000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400 000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670346"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8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Etiam Aliquet Eu Mi Quis Lacinia</a:t>
                      </a:r>
                    </a:p>
                  </a:txBody>
                  <a:tcPr marL="348480" marR="110642" marT="60853" marB="60853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500 000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4 000 000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670346"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348480" marR="110642" marT="60853" marB="60853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-1 968 750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-4 800 000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15</a:t>
            </a:fld>
            <a:endParaRPr lang="fr-FR" dirty="0"/>
          </a:p>
        </p:txBody>
      </p:sp>
      <p:pic>
        <p:nvPicPr>
          <p:cNvPr id="9" name="Espace réservé d’image 8" descr="Modèles moléculaires posés sur un tableau périodique des éléments">
            <a:extLst>
              <a:ext uri="{FF2B5EF4-FFF2-40B4-BE49-F238E27FC236}">
                <a16:creationId xmlns:a16="http://schemas.microsoft.com/office/drawing/2014/main" id="{9812572A-BFC7-4244-8347-7FEFB75A02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élément multimédia 7" descr="Espace réservé pour une vidéo">
            <a:extLst>
              <a:ext uri="{FF2B5EF4-FFF2-40B4-BE49-F238E27FC236}">
                <a16:creationId xmlns:a16="http://schemas.microsoft.com/office/drawing/2014/main" id="{D058116D-03FD-4833-91E5-8B478E76C1CC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/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fr-FR" dirty="0" err="1"/>
              <a:t>Caption</a:t>
            </a:r>
            <a:r>
              <a:rPr lang="fr-FR" dirty="0"/>
              <a:t> </a:t>
            </a:r>
            <a:r>
              <a:rPr lang="fr-FR" noProof="1"/>
              <a:t>lorem ipsum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Merci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noProof="1"/>
              <a:t>Jens Martensson</a:t>
            </a:r>
          </a:p>
        </p:txBody>
      </p:sp>
      <p:pic>
        <p:nvPicPr>
          <p:cNvPr id="18" name="Graphisme 17" descr="Icône d’enveloppe" title="Icône d’e-mail du présentateur">
            <a:extLst>
              <a:ext uri="{FF2B5EF4-FFF2-40B4-BE49-F238E27FC236}">
                <a16:creationId xmlns:a16="http://schemas.microsoft.com/office/drawing/2014/main" id="{6D49048B-2AA4-42B7-9454-4E76924BCC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97" y="5158124"/>
            <a:ext cx="218900" cy="218900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fr-FR" noProof="1"/>
              <a:t>jens@bellowscollege.com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0F12597-AABE-455F-AE27-B788519B2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orme libre : Forme 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  <p:sp>
        <p:nvSpPr>
          <p:cNvPr id="9" name="Graphisme 14" descr="Contour de dinosaur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’image 7" descr="Fillette avec couettes levant la main, avec tableau à l’arrière-plan">
            <a:extLst>
              <a:ext uri="{FF2B5EF4-FFF2-40B4-BE49-F238E27FC236}">
                <a16:creationId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01097" y="1"/>
            <a:ext cx="4389475" cy="6677644"/>
          </a:xfr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  <p:sp>
        <p:nvSpPr>
          <p:cNvPr id="2" name="Graphisme 14" descr="Contour de dinosaur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space réservé d’image 17" descr="Livres sur une étagère, tranche tournée vers l’extérieur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pic>
        <p:nvPicPr>
          <p:cNvPr id="8" name="Média en ligne 7" title="Comment lâcher prise grâce à un tout petit mot du vocabulaire">
            <a:hlinkClick r:id="" action="ppaction://media"/>
            <a:extLst>
              <a:ext uri="{FF2B5EF4-FFF2-40B4-BE49-F238E27FC236}">
                <a16:creationId xmlns:a16="http://schemas.microsoft.com/office/drawing/2014/main" id="{80D4F437-20C6-40CA-A514-9821311EEA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70717" y="702715"/>
            <a:ext cx="9650566" cy="54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BE" sz="36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lâcher-prise, c’est quoi ?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6645" y="2232559"/>
            <a:ext cx="5197421" cy="3677894"/>
          </a:xfrm>
        </p:spPr>
        <p:txBody>
          <a:bodyPr rtlCol="0"/>
          <a:lstStyle/>
          <a:p>
            <a:pPr rtl="0"/>
            <a:r>
              <a:rPr lang="fr-BE" sz="1800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 qu’on appelle couramment le « lâcher-prise », c’est l’acceptation et l’adaptation aux changements, la capacité à voir la réalité telle qu’elle est sans se laisser dominer par une réalité imaginaire où tout se passerait exactement comme on l’avait prévu, imaginé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B51536B-93ED-432A-BBEA-AF185E223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ce réservé d’image 10" descr="Pile de trois livres sur une table">
            <a:extLst>
              <a:ext uri="{FF2B5EF4-FFF2-40B4-BE49-F238E27FC236}">
                <a16:creationId xmlns:a16="http://schemas.microsoft.com/office/drawing/2014/main" id="{460EECBB-989F-48EA-AA88-7967BCA18E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4150" y="1"/>
            <a:ext cx="4387850" cy="6679488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X2Download.app - Relaxation efficace anti stress avec ondes delta (128 kbps)">
            <a:hlinkClick r:id="" action="ppaction://media"/>
            <a:extLst>
              <a:ext uri="{FF2B5EF4-FFF2-40B4-BE49-F238E27FC236}">
                <a16:creationId xmlns:a16="http://schemas.microsoft.com/office/drawing/2014/main" id="{239AF3B3-3AD2-436E-A5C6-B79C4E8FA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0000" y="5748064"/>
            <a:ext cx="896645" cy="8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4000" b="1" u="sng" dirty="0"/>
              <a:t>Exemples :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Votre collègue est grossier avec vous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</a:t>
            </a: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Votre fils ne nettoie pas sa chambre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 </a:t>
            </a:r>
            <a:endParaRPr lang="fr-BE" sz="2400" dirty="0">
              <a:solidFill>
                <a:srgbClr val="BBC6CE"/>
              </a:solidFill>
              <a:latin typeface="system-ui"/>
            </a:endParaRP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Votre fille fait une crise de colère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</a:t>
            </a: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Votre père est en train de mourir d'un cancer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</a:t>
            </a:r>
            <a:endParaRPr lang="fr-BE" sz="2400" dirty="0">
              <a:solidFill>
                <a:srgbClr val="BBC6CE"/>
              </a:solidFill>
              <a:latin typeface="system-ui"/>
            </a:endParaRP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Votre femme semble distante et désintéressée par vous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 </a:t>
            </a: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Vous avez trop à faire aujourd'hui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 </a:t>
            </a:r>
            <a:endParaRPr lang="fr-BE" sz="2400" dirty="0">
              <a:solidFill>
                <a:srgbClr val="BBC6CE"/>
              </a:solidFill>
              <a:latin typeface="system-ui"/>
            </a:endParaRP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Vous voulez faire de l'exercice, mais repoussez à plus tard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 </a:t>
            </a:r>
            <a:endParaRPr lang="fr-FR" sz="2400" dirty="0"/>
          </a:p>
        </p:txBody>
      </p:sp>
      <p:pic>
        <p:nvPicPr>
          <p:cNvPr id="37" name="Espace réservé d’image 36" descr="Gros plan de pages de plans de constructio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Espace réservé d’image 40" descr="Microscope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Espace réservé d’image 44" descr="Pot de crayons sur un bureau avec un tableau à l’arrière-plan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Espace réservé d’image 32" descr="Écriture manuscrite sur un tableau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Espace réservé d’image 28" descr="Livres sur une étagère, tranche tournée vers l’extérieur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Espace réservé d’image 24" descr="Homme en combinaison spatiale dans un vaisseau spat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1298001"/>
            <a:ext cx="11473200" cy="540000"/>
          </a:xfrm>
        </p:spPr>
        <p:txBody>
          <a:bodyPr rtlCol="0"/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fr-BE" sz="32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1.Identifiez la source de vos angoisses afin de lâcher prise </a:t>
            </a:r>
            <a:br>
              <a:rPr lang="fr-BE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fr-FR" b="1" u="sng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6906250" cy="1208001"/>
          </a:xfrm>
        </p:spPr>
        <p:txBody>
          <a:bodyPr rtlCol="0"/>
          <a:lstStyle/>
          <a:p>
            <a:r>
              <a:rPr lang="fr-BE" sz="20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Quels sont vos </a:t>
            </a:r>
            <a:r>
              <a:rPr lang="fr-BE" sz="2000" b="1" dirty="0" err="1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stresseurs</a:t>
            </a:r>
            <a:r>
              <a:rPr lang="fr-BE" sz="20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? Qu’est-ce qui vous conduit à ne pas pouvoir vous y adapter ?</a:t>
            </a:r>
            <a:endParaRPr lang="fr-BE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fr-FR" sz="2000" noProof="1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1298001"/>
            <a:ext cx="11473200" cy="540000"/>
          </a:xfrm>
        </p:spPr>
        <p:txBody>
          <a:bodyPr rtlCol="0"/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fr-BE" sz="32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2. Acceptez votre souffrance votre réaction de stress </a:t>
            </a:r>
            <a:br>
              <a:rPr lang="fr-BE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fr-FR" b="1" u="sng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6906250" cy="1208001"/>
          </a:xfrm>
        </p:spPr>
        <p:txBody>
          <a:bodyPr rtlCol="0"/>
          <a:lstStyle/>
          <a:p>
            <a:r>
              <a:rPr lang="fr-BE" sz="18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Inutile de lutter inefficacement. Votre malaise ne mérite aucune culpabilité. Observez les pensées qui vous submergent sans les juger.</a:t>
            </a:r>
            <a:endParaRPr lang="fr-BE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fr-FR" sz="2000" noProof="1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98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1298001"/>
            <a:ext cx="11473200" cy="540000"/>
          </a:xfrm>
        </p:spPr>
        <p:txBody>
          <a:bodyPr rtlCol="0"/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fr-BE" sz="32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3. Lâcher prise et respirez </a:t>
            </a:r>
            <a:br>
              <a:rPr lang="fr-BE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fr-FR" b="1" u="sng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6906250" cy="1208001"/>
          </a:xfrm>
        </p:spPr>
        <p:txBody>
          <a:bodyPr rtlCol="0"/>
          <a:lstStyle/>
          <a:p>
            <a:r>
              <a:rPr lang="fr-BE" sz="1800" b="0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La respiration</a:t>
            </a:r>
            <a:r>
              <a:rPr lang="fr-BE" sz="18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 est un outil formidable pour lâcher prise. N’avez-vous jamais remarqué comme une profonde respiration suivie d’un grand soupir peut vous soulager quand une situation stressante est achevée ?</a:t>
            </a:r>
            <a:endParaRPr lang="fr-BE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fr-FR" sz="2000" noProof="1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407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1298001"/>
            <a:ext cx="11473200" cy="540000"/>
          </a:xfrm>
        </p:spPr>
        <p:txBody>
          <a:bodyPr rtlCol="0"/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fr-BE" sz="32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4. Arrêtez de tout contrôler et débarrassez-vous de votre stress</a:t>
            </a:r>
            <a:br>
              <a:rPr lang="fr-BE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fr-FR" b="1" u="sng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6906250" cy="1208001"/>
          </a:xfrm>
        </p:spPr>
        <p:txBody>
          <a:bodyPr rtlCol="0"/>
          <a:lstStyle/>
          <a:p>
            <a:r>
              <a:rPr lang="fr-BE" sz="18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Et si vous arrêtiez de vouloir tout contrôler ? Certes, des événements douloureux se mettent en travers de votre route.</a:t>
            </a:r>
            <a:endParaRPr lang="fr-BE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fr-FR" sz="2000" noProof="1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39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1298001"/>
            <a:ext cx="11473200" cy="540000"/>
          </a:xfrm>
        </p:spPr>
        <p:txBody>
          <a:bodyPr rtlCol="0"/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fr-BE" sz="32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5. Agissez pour lâcher prise </a:t>
            </a:r>
            <a:br>
              <a:rPr lang="fr-BE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fr-FR" b="1" u="sng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6906250" cy="1208001"/>
          </a:xfrm>
        </p:spPr>
        <p:txBody>
          <a:bodyPr rtlCol="0"/>
          <a:lstStyle/>
          <a:p>
            <a:pPr algn="ctr">
              <a:spcBef>
                <a:spcPts val="1500"/>
              </a:spcBef>
              <a:spcAft>
                <a:spcPts val="750"/>
              </a:spcAft>
            </a:pPr>
            <a:r>
              <a:rPr lang="fr-BE" sz="20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Ne vous laissez plus submerger par les tensions qui vous paralysent. </a:t>
            </a:r>
            <a:r>
              <a:rPr lang="fr-BE" sz="2000" b="0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Faites le point avec vous-même</a:t>
            </a:r>
            <a:r>
              <a:rPr lang="fr-BE" sz="20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 et donnez-vous des buts accessibles et réalistes.</a:t>
            </a:r>
            <a:endParaRPr lang="fr-BE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fr-FR" sz="2000" noProof="1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6158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8101_TF78043420" id="{3D4ADC45-895C-423C-BC9C-1CE5E562BBFD}" vid="{00491A4A-0B18-4CBF-84F2-5F806CF3FA2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Expo-sciences</Template>
  <TotalTime>23</TotalTime>
  <Words>476</Words>
  <Application>Microsoft Office PowerPoint</Application>
  <PresentationFormat>Grand écran</PresentationFormat>
  <Paragraphs>107</Paragraphs>
  <Slides>17</Slides>
  <Notes>17</Notes>
  <HiddenSlides>0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Calibri</vt:lpstr>
      <vt:lpstr>Lucida Sans Typewriter</vt:lpstr>
      <vt:lpstr>Raleway</vt:lpstr>
      <vt:lpstr>system-ui</vt:lpstr>
      <vt:lpstr>Times New Roman</vt:lpstr>
      <vt:lpstr>Tw Cen MT</vt:lpstr>
      <vt:lpstr>Thème Office</vt:lpstr>
      <vt:lpstr>1. Comment prendre du recul et lâcher prise peut diminuer le stress</vt:lpstr>
      <vt:lpstr>Présentation PowerPoint</vt:lpstr>
      <vt:lpstr>Le lâcher-prise, c’est quoi ? </vt:lpstr>
      <vt:lpstr>Exemples :</vt:lpstr>
      <vt:lpstr>1.Identifiez la source de vos angoisses afin de lâcher prise  </vt:lpstr>
      <vt:lpstr>2. Acceptez votre souffrance votre réaction de stress  </vt:lpstr>
      <vt:lpstr>3. Lâcher prise et respirez  </vt:lpstr>
      <vt:lpstr>4. Arrêtez de tout contrôler et débarrassez-vous de votre stress </vt:lpstr>
      <vt:lpstr>5. Agissez pour lâcher prise  </vt:lpstr>
      <vt:lpstr>1. Comment être moins exigeant peut diminuer le stress ?</vt:lpstr>
      <vt:lpstr>Graphiques et diagrammes</vt:lpstr>
      <vt:lpstr>Graphiques et diagrammes 1</vt:lpstr>
      <vt:lpstr>Graphiques et diagrammes 2</vt:lpstr>
      <vt:lpstr>Tableau</vt:lpstr>
      <vt:lpstr>Présentation PowerPoint</vt:lpstr>
      <vt:lpstr>Présentation PowerPoint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Comment prendre du recul et lâcher prise peut diminuer le stress</dc:title>
  <dc:creator>thomas gillard</dc:creator>
  <cp:lastModifiedBy>thomas gillard</cp:lastModifiedBy>
  <cp:revision>6</cp:revision>
  <dcterms:created xsi:type="dcterms:W3CDTF">2022-12-08T10:21:57Z</dcterms:created>
  <dcterms:modified xsi:type="dcterms:W3CDTF">2022-12-08T10:45:54Z</dcterms:modified>
</cp:coreProperties>
</file>